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28" autoAdjust="0"/>
  </p:normalViewPr>
  <p:slideViewPr>
    <p:cSldViewPr snapToGrid="0" snapToObjects="1">
      <p:cViewPr>
        <p:scale>
          <a:sx n="100" d="100"/>
          <a:sy n="100" d="100"/>
        </p:scale>
        <p:origin x="-13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81DBF-84A7-9941-9542-0856CCE6663D}" type="datetimeFigureOut">
              <a:rPr lang="en-US" smtClean="0"/>
              <a:t>3/30/18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8F030-B6BC-FC49-BAA5-9F04C31F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82418-4680-384B-9C8E-C7AB9C5ADA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4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8F030-B6BC-FC49-BAA5-9F04C31F71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735A-BDDF-7148-8B74-4A95AAA5CF4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716-490E-CD4E-8699-9B42B1FB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735A-BDDF-7148-8B74-4A95AAA5CF4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716-490E-CD4E-8699-9B42B1FB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735A-BDDF-7148-8B74-4A95AAA5CF4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716-490E-CD4E-8699-9B42B1FB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735A-BDDF-7148-8B74-4A95AAA5CF4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716-490E-CD4E-8699-9B42B1FB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735A-BDDF-7148-8B74-4A95AAA5CF4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716-490E-CD4E-8699-9B42B1FB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735A-BDDF-7148-8B74-4A95AAA5CF4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716-490E-CD4E-8699-9B42B1FB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735A-BDDF-7148-8B74-4A95AAA5CF4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716-490E-CD4E-8699-9B42B1FB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735A-BDDF-7148-8B74-4A95AAA5CF4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716-490E-CD4E-8699-9B42B1FB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735A-BDDF-7148-8B74-4A95AAA5CF4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716-490E-CD4E-8699-9B42B1FB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735A-BDDF-7148-8B74-4A95AAA5CF4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716-490E-CD4E-8699-9B42B1FB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735A-BDDF-7148-8B74-4A95AAA5CF4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716-490E-CD4E-8699-9B42B1FB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4735A-BDDF-7148-8B74-4A95AAA5CF4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8716-490E-CD4E-8699-9B42B1FB2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Variable Reflectivity Coatings for Optical Propulsion Applications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charset="0"/>
              </a:rPr>
              <a:t>Joseph. N. </a:t>
            </a:r>
            <a:r>
              <a:rPr lang="en-US" dirty="0" smtClean="0">
                <a:latin typeface="Calibri" charset="0"/>
              </a:rPr>
              <a:t>Vlastos</a:t>
            </a:r>
          </a:p>
          <a:p>
            <a:r>
              <a:rPr lang="en-US" dirty="0" err="1" smtClean="0">
                <a:latin typeface="Calibri" charset="0"/>
              </a:rPr>
              <a:t>Sydney.Taylor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&amp; </a:t>
            </a:r>
            <a:r>
              <a:rPr lang="en-US" dirty="0" err="1">
                <a:latin typeface="Calibri" charset="0"/>
              </a:rPr>
              <a:t>Liping</a:t>
            </a:r>
            <a:r>
              <a:rPr lang="en-US" dirty="0">
                <a:latin typeface="Calibri" charset="0"/>
              </a:rPr>
              <a:t>. Wang </a:t>
            </a:r>
            <a:r>
              <a:rPr lang="en-US" dirty="0" err="1">
                <a:latin typeface="Calibri" charset="0"/>
              </a:rPr>
              <a:t>Ph.D</a:t>
            </a:r>
            <a:r>
              <a:rPr lang="en-US" dirty="0">
                <a:latin typeface="Calibri" charset="0"/>
              </a:rPr>
              <a:t> </a:t>
            </a:r>
          </a:p>
          <a:p>
            <a:r>
              <a:rPr lang="en-US" dirty="0">
                <a:latin typeface="Calibri" charset="0"/>
              </a:rPr>
              <a:t>School of Matter and Transport, Assistant Professor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20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9552"/>
          <a:stretch/>
        </p:blipFill>
        <p:spPr>
          <a:xfrm>
            <a:off x="0" y="0"/>
            <a:ext cx="55477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5185" y="261409"/>
            <a:ext cx="8229600" cy="1143000"/>
          </a:xfrm>
        </p:spPr>
        <p:txBody>
          <a:bodyPr/>
          <a:lstStyle/>
          <a:p>
            <a:r>
              <a:rPr lang="en-US" b="1" dirty="0" smtClean="0"/>
              <a:t>Solar Sailing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5333" t="13990" r="21333" b="57796"/>
          <a:stretch/>
        </p:blipFill>
        <p:spPr>
          <a:xfrm rot="2143677">
            <a:off x="7606146" y="2805720"/>
            <a:ext cx="2362200" cy="60309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5333" t="13990" r="21333" b="57796"/>
          <a:stretch/>
        </p:blipFill>
        <p:spPr>
          <a:xfrm rot="2143677">
            <a:off x="5523864" y="1260498"/>
            <a:ext cx="2362200" cy="67940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973667"/>
            <a:ext cx="2133600" cy="2133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5333" t="13990" r="21333" b="57796"/>
          <a:stretch/>
        </p:blipFill>
        <p:spPr>
          <a:xfrm rot="7152665">
            <a:off x="7197379" y="2374030"/>
            <a:ext cx="535956" cy="48373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4156676" y="4371694"/>
            <a:ext cx="1398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Advantages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4740529" y="4937667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No need to bring fuel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47782" y="553033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Long lasting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558156" y="1981322"/>
            <a:ext cx="720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Facts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463029" y="2460414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Uses solar radiation pressure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35444" y="334895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dirty="0" smtClean="0"/>
              <a:t>Attitude control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38306" y="2906051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Microscale</a:t>
            </a:r>
            <a:r>
              <a:rPr lang="en-US" dirty="0" smtClean="0"/>
              <a:t> propulsion</a:t>
            </a:r>
          </a:p>
        </p:txBody>
      </p:sp>
    </p:spTree>
    <p:extLst>
      <p:ext uri="{BB962C8B-B14F-4D97-AF65-F5344CB8AC3E}">
        <p14:creationId xmlns:p14="http://schemas.microsoft.com/office/powerpoint/2010/main" val="131673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7983" r="520"/>
          <a:stretch/>
        </p:blipFill>
        <p:spPr>
          <a:xfrm>
            <a:off x="0" y="0"/>
            <a:ext cx="431999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5333" t="13990" r="21333" b="57796"/>
          <a:stretch/>
        </p:blipFill>
        <p:spPr>
          <a:xfrm rot="3368545">
            <a:off x="6213204" y="3034946"/>
            <a:ext cx="2362200" cy="60309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5333" t="13990" r="21333" b="57796"/>
          <a:stretch/>
        </p:blipFill>
        <p:spPr>
          <a:xfrm rot="3368545">
            <a:off x="4698604" y="677897"/>
            <a:ext cx="2362200" cy="67940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4868">
            <a:off x="6067541" y="861943"/>
            <a:ext cx="213360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48435" y="2038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Utilizing pressure</a:t>
            </a:r>
            <a:br>
              <a:rPr lang="en-US" dirty="0" smtClean="0"/>
            </a:br>
            <a:r>
              <a:rPr lang="en-US" dirty="0" smtClean="0"/>
              <a:t> difference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20263977">
            <a:off x="4638040" y="1098864"/>
            <a:ext cx="1117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263977">
            <a:off x="4547227" y="821865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Incident light</a:t>
            </a:r>
            <a:endParaRPr lang="en-US" sz="1200" dirty="0"/>
          </a:p>
        </p:txBody>
      </p:sp>
      <p:sp>
        <p:nvSpPr>
          <p:cNvPr id="11" name="Down Arrow 10"/>
          <p:cNvSpPr/>
          <p:nvPr/>
        </p:nvSpPr>
        <p:spPr>
          <a:xfrm rot="14863977">
            <a:off x="6378650" y="-146164"/>
            <a:ext cx="655414" cy="1211572"/>
          </a:xfrm>
          <a:prstGeom prst="down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0263977">
            <a:off x="6100571" y="228789"/>
            <a:ext cx="1128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Solar Radiation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Pressure Force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20072490" flipH="1" flipV="1">
            <a:off x="6388917" y="3992501"/>
            <a:ext cx="1240990" cy="13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20072490">
            <a:off x="6349523" y="3733967"/>
            <a:ext cx="1117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20072490">
            <a:off x="6258710" y="3456968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Incident light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 rot="20072490">
            <a:off x="6492620" y="3692503"/>
            <a:ext cx="1087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Reflected light</a:t>
            </a:r>
            <a:endParaRPr lang="en-US" sz="1200" dirty="0"/>
          </a:p>
        </p:txBody>
      </p:sp>
      <p:sp>
        <p:nvSpPr>
          <p:cNvPr id="24" name="Down Arrow 23"/>
          <p:cNvSpPr/>
          <p:nvPr/>
        </p:nvSpPr>
        <p:spPr>
          <a:xfrm rot="14672490">
            <a:off x="7887500" y="2395309"/>
            <a:ext cx="1164431" cy="1402074"/>
          </a:xfrm>
          <a:prstGeom prst="down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20072490">
            <a:off x="7768679" y="2916314"/>
            <a:ext cx="1128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Solar Radiation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Pressure Force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Curved Up Arrow 29"/>
          <p:cNvSpPr/>
          <p:nvPr/>
        </p:nvSpPr>
        <p:spPr>
          <a:xfrm rot="14395072">
            <a:off x="7356727" y="783456"/>
            <a:ext cx="1844865" cy="983819"/>
          </a:xfrm>
          <a:prstGeom prst="curvedUp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20515398">
            <a:off x="7476315" y="614892"/>
            <a:ext cx="782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Torque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52558" y="5548576"/>
            <a:ext cx="3707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Differences in pressure causes torque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Attitude control 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1088128" y="1955398"/>
            <a:ext cx="2092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Absorption radiation pressure 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090689" y="1823020"/>
            <a:ext cx="491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581930" y="1879199"/>
            <a:ext cx="660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½</a:t>
            </a:r>
            <a:endParaRPr lang="en-US" sz="4400" dirty="0"/>
          </a:p>
        </p:txBody>
      </p:sp>
      <p:sp>
        <p:nvSpPr>
          <p:cNvPr id="41" name="Rectangle 40"/>
          <p:cNvSpPr/>
          <p:nvPr/>
        </p:nvSpPr>
        <p:spPr>
          <a:xfrm>
            <a:off x="3952558" y="1988120"/>
            <a:ext cx="2094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Reflectance radiation pressure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593399" y="2996464"/>
            <a:ext cx="284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Off State = </a:t>
            </a:r>
            <a:r>
              <a:rPr lang="en-US" dirty="0" smtClean="0"/>
              <a:t>Absorption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Perfectly black service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reflection 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180277" y="4191913"/>
            <a:ext cx="347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On State = Reflectance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Appears like a mirror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Reflects all wavelengths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absorption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28701" y="3548651"/>
            <a:ext cx="7212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ON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9253" y="-76488"/>
            <a:ext cx="8334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OFF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6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</a:t>
            </a:r>
            <a:r>
              <a:rPr lang="en-US" dirty="0" smtClean="0"/>
              <a:t>Pressure Equation </a:t>
            </a:r>
            <a:endParaRPr lang="en-US" dirty="0"/>
          </a:p>
        </p:txBody>
      </p:sp>
      <p:pic>
        <p:nvPicPr>
          <p:cNvPr id="13" name="Picture 12" descr="Screen Shot 2018-03-30 at 1.37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" y="1595438"/>
            <a:ext cx="7023100" cy="248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81100" y="4097338"/>
            <a:ext cx="625173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 = Solar extraterrestrial </a:t>
            </a:r>
            <a:r>
              <a:rPr lang="en-US" sz="2800" dirty="0" smtClean="0"/>
              <a:t>AM </a:t>
            </a:r>
            <a:r>
              <a:rPr lang="en-US" sz="2800" dirty="0"/>
              <a:t>1.5 </a:t>
            </a:r>
            <a:r>
              <a:rPr lang="en-US" sz="2800" dirty="0" smtClean="0"/>
              <a:t>Spectrum</a:t>
            </a:r>
            <a:endParaRPr lang="en-US" sz="2800" dirty="0" smtClean="0"/>
          </a:p>
          <a:p>
            <a:r>
              <a:rPr lang="en-US" sz="2800" dirty="0" smtClean="0"/>
              <a:t>R </a:t>
            </a:r>
            <a:r>
              <a:rPr lang="en-US" sz="2800" dirty="0" smtClean="0"/>
              <a:t>= Reflectance </a:t>
            </a:r>
          </a:p>
          <a:p>
            <a:r>
              <a:rPr lang="en-US" sz="2800" dirty="0" smtClean="0"/>
              <a:t>A = Absorption </a:t>
            </a:r>
          </a:p>
          <a:p>
            <a:r>
              <a:rPr lang="en-US" sz="2800" dirty="0" smtClean="0"/>
              <a:t>C = Speed of light</a:t>
            </a:r>
          </a:p>
          <a:p>
            <a:r>
              <a:rPr lang="en-US" sz="2800" dirty="0" smtClean="0"/>
              <a:t>T = Transmittance   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712798" y="5708710"/>
            <a:ext cx="15540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= 1 - R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369898" y="5123934"/>
            <a:ext cx="21299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+ R + T= 1 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474798" y="5123934"/>
            <a:ext cx="635000" cy="58477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63331" y="49265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91767" y="4735036"/>
            <a:ext cx="926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paque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7800"/>
            <a:ext cx="8229600" cy="11430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0" name="Picture 39" descr="30VO2_15AU_50VO2_200W_0330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5417"/>
          <a:stretch/>
        </p:blipFill>
        <p:spPr>
          <a:xfrm>
            <a:off x="3111499" y="1343025"/>
            <a:ext cx="2781301" cy="2286000"/>
          </a:xfrm>
          <a:prstGeom prst="rect">
            <a:avLst/>
          </a:prstGeom>
        </p:spPr>
      </p:pic>
      <p:pic>
        <p:nvPicPr>
          <p:cNvPr id="41" name="Picture 40" descr="30VO2_2.5Al_50VO2_200W_0330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6558"/>
          <a:stretch/>
        </p:blipFill>
        <p:spPr>
          <a:xfrm>
            <a:off x="165101" y="1323975"/>
            <a:ext cx="2710721" cy="2286000"/>
          </a:xfrm>
          <a:prstGeom prst="rect">
            <a:avLst/>
          </a:prstGeom>
        </p:spPr>
      </p:pic>
      <p:pic>
        <p:nvPicPr>
          <p:cNvPr id="42" name="Picture 41" descr="30VO2_5W_50VO2_200W_03301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6111"/>
          <a:stretch/>
        </p:blipFill>
        <p:spPr>
          <a:xfrm>
            <a:off x="6222999" y="1333500"/>
            <a:ext cx="2730501" cy="2286000"/>
          </a:xfrm>
          <a:prstGeom prst="rect">
            <a:avLst/>
          </a:prstGeom>
        </p:spPr>
      </p:pic>
      <p:pic>
        <p:nvPicPr>
          <p:cNvPr id="43" name="Picture 42" descr="30VO2_15AU_50VO2_200AU_03301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r="4583"/>
          <a:stretch/>
        </p:blipFill>
        <p:spPr>
          <a:xfrm>
            <a:off x="203200" y="4152900"/>
            <a:ext cx="2768600" cy="2286000"/>
          </a:xfrm>
          <a:prstGeom prst="rect">
            <a:avLst/>
          </a:prstGeom>
        </p:spPr>
      </p:pic>
      <p:pic>
        <p:nvPicPr>
          <p:cNvPr id="44" name="Picture 43" descr="30VO2_15AU_50VO2_200Al_033018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r="6944"/>
          <a:stretch/>
        </p:blipFill>
        <p:spPr>
          <a:xfrm>
            <a:off x="6121399" y="4152900"/>
            <a:ext cx="2743201" cy="2286000"/>
          </a:xfrm>
          <a:prstGeom prst="rect">
            <a:avLst/>
          </a:prstGeom>
        </p:spPr>
      </p:pic>
      <p:pic>
        <p:nvPicPr>
          <p:cNvPr id="45" name="Picture 44" descr="30VO2_15AU_50VO2_200W_0330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r="4166"/>
          <a:stretch/>
        </p:blipFill>
        <p:spPr>
          <a:xfrm>
            <a:off x="3111499" y="4152900"/>
            <a:ext cx="2781301" cy="22860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479799" y="786368"/>
            <a:ext cx="2439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Top mirror metals 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3263900" y="3691235"/>
            <a:ext cx="2777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Bottom mirror metal </a:t>
            </a:r>
            <a:endParaRPr lang="en-US" sz="2400" dirty="0"/>
          </a:p>
        </p:txBody>
      </p:sp>
      <p:sp>
        <p:nvSpPr>
          <p:cNvPr id="48" name="Rectangle 47"/>
          <p:cNvSpPr/>
          <p:nvPr/>
        </p:nvSpPr>
        <p:spPr>
          <a:xfrm>
            <a:off x="7041600" y="5332968"/>
            <a:ext cx="1156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Aluminum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16434" y="5332968"/>
            <a:ext cx="62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Gold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90705" y="5332968"/>
            <a:ext cx="105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Tungsten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75534" y="2411968"/>
            <a:ext cx="62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Gold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72354" y="2423636"/>
            <a:ext cx="105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Tungsten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80343" y="2423636"/>
            <a:ext cx="1156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Aluminum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 descr="50SiO2_30VO2_15AU_70VO2_200W_0330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r="5714"/>
          <a:stretch/>
        </p:blipFill>
        <p:spPr>
          <a:xfrm>
            <a:off x="3058070" y="1208732"/>
            <a:ext cx="3011533" cy="2514600"/>
          </a:xfrm>
          <a:prstGeom prst="rect">
            <a:avLst/>
          </a:prstGeom>
        </p:spPr>
      </p:pic>
      <p:pic>
        <p:nvPicPr>
          <p:cNvPr id="5" name="Picture 4" descr="20SiO2_30VO2_15AU_70VO2_200W_0330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r="5715"/>
          <a:stretch/>
        </p:blipFill>
        <p:spPr>
          <a:xfrm>
            <a:off x="40913" y="1208732"/>
            <a:ext cx="3011533" cy="2514600"/>
          </a:xfrm>
          <a:prstGeom prst="rect">
            <a:avLst/>
          </a:prstGeom>
        </p:spPr>
      </p:pic>
      <p:pic>
        <p:nvPicPr>
          <p:cNvPr id="6" name="Picture 5" descr="100SiO2_30VO2_15AU_70VO2_200W_03301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r="5714"/>
          <a:stretch/>
        </p:blipFill>
        <p:spPr>
          <a:xfrm>
            <a:off x="6073412" y="1208732"/>
            <a:ext cx="3011533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2700" y="759767"/>
            <a:ext cx="366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Anti-Reflective coating SiO</a:t>
            </a:r>
            <a:r>
              <a:rPr lang="en-US" sz="2400" baseline="-25000" dirty="0" smtClean="0"/>
              <a:t>2</a:t>
            </a: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460500" y="2491432"/>
            <a:ext cx="116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20nm SiO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73877" y="249143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100nm SiO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6400" y="2491432"/>
            <a:ext cx="116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50nm SiO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67679" y="5897265"/>
            <a:ext cx="104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0nm SiO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8562" y="4373032"/>
            <a:ext cx="2933700" cy="254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</a:rPr>
              <a:t>Anti-Reflective coating VO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8562" y="4652432"/>
            <a:ext cx="2933700" cy="254000"/>
          </a:xfrm>
          <a:prstGeom prst="rect">
            <a:avLst/>
          </a:prstGeom>
          <a:solidFill>
            <a:srgbClr val="FFE7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Au film mirror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562" y="4931832"/>
            <a:ext cx="2933700" cy="5207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Phase change spacer VO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562" y="5477932"/>
            <a:ext cx="2933700" cy="660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Tungsten W mirror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8562" y="6167682"/>
            <a:ext cx="2933700" cy="66040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ilica wafer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562" y="4080648"/>
            <a:ext cx="2933700" cy="254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</a:rPr>
              <a:t>Anti-Reflective coating </a:t>
            </a:r>
            <a:r>
              <a:rPr lang="en-US" dirty="0" smtClean="0">
                <a:solidFill>
                  <a:schemeClr val="bg1"/>
                </a:solidFill>
              </a:rPr>
              <a:t>SiO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06858" y="3711316"/>
            <a:ext cx="62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 smtClean="0"/>
              <a:t>i</a:t>
            </a:r>
            <a:r>
              <a:rPr lang="en-US" dirty="0" smtClean="0"/>
              <a:t>= 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84700" y="4841563"/>
            <a:ext cx="964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R =</a:t>
            </a:r>
            <a:endParaRPr lang="en-US" sz="48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27700" y="5328395"/>
            <a:ext cx="1409700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49327" y="4672227"/>
            <a:ext cx="0" cy="1248836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273877" y="4661129"/>
            <a:ext cx="0" cy="1248836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73877" y="4298835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98689" y="4552489"/>
            <a:ext cx="1519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</a:t>
            </a:r>
            <a:r>
              <a:rPr lang="en-US" sz="4000" baseline="-25000" dirty="0" smtClean="0"/>
              <a:t>1 </a:t>
            </a:r>
            <a:r>
              <a:rPr lang="en-US" sz="4000" dirty="0" smtClean="0"/>
              <a:t>– n</a:t>
            </a:r>
            <a:r>
              <a:rPr lang="en-US" sz="4000" baseline="-25000" dirty="0" smtClean="0"/>
              <a:t>2</a:t>
            </a:r>
            <a:endParaRPr lang="en-US" sz="4000" dirty="0"/>
          </a:p>
        </p:txBody>
      </p:sp>
      <p:sp>
        <p:nvSpPr>
          <p:cNvPr id="33" name="TextBox 32"/>
          <p:cNvSpPr txBox="1"/>
          <p:nvPr/>
        </p:nvSpPr>
        <p:spPr>
          <a:xfrm>
            <a:off x="5698689" y="5235263"/>
            <a:ext cx="1519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</a:t>
            </a:r>
            <a:r>
              <a:rPr lang="en-US" sz="4000" baseline="-25000" dirty="0" smtClean="0"/>
              <a:t>1 </a:t>
            </a:r>
            <a:r>
              <a:rPr lang="en-US" sz="4000" dirty="0"/>
              <a:t>+</a:t>
            </a:r>
            <a:r>
              <a:rPr lang="en-US" sz="4000" dirty="0" smtClean="0"/>
              <a:t> n</a:t>
            </a:r>
            <a:r>
              <a:rPr lang="en-US" sz="4000" baseline="-25000" dirty="0" smtClean="0"/>
              <a:t>2</a:t>
            </a:r>
            <a:endParaRPr lang="en-US" sz="4000" dirty="0"/>
          </a:p>
        </p:txBody>
      </p:sp>
      <p:sp>
        <p:nvSpPr>
          <p:cNvPr id="36" name="TextBox 35"/>
          <p:cNvSpPr txBox="1"/>
          <p:nvPr/>
        </p:nvSpPr>
        <p:spPr>
          <a:xfrm>
            <a:off x="4216400" y="4080648"/>
            <a:ext cx="1446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Reflection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664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1"/>
            <a:ext cx="8229600" cy="1143000"/>
          </a:xfrm>
        </p:spPr>
        <p:txBody>
          <a:bodyPr/>
          <a:lstStyle/>
          <a:p>
            <a:r>
              <a:rPr lang="en-US" dirty="0" smtClean="0"/>
              <a:t>Fabrication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6568" y="1231901"/>
            <a:ext cx="5267432" cy="5333999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6)  </a:t>
            </a:r>
            <a:r>
              <a:rPr lang="en-US" sz="3000" dirty="0" smtClean="0"/>
              <a:t>Anti</a:t>
            </a:r>
            <a:r>
              <a:rPr lang="en-US" sz="3000" dirty="0"/>
              <a:t>-Reflective coating </a:t>
            </a:r>
            <a:r>
              <a:rPr lang="en-US" sz="3000" dirty="0" smtClean="0"/>
              <a:t>SiO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using </a:t>
            </a:r>
            <a:r>
              <a:rPr lang="en-US" sz="3000" dirty="0" smtClean="0"/>
              <a:t>Chemical </a:t>
            </a:r>
            <a:r>
              <a:rPr lang="en-US" sz="3000" dirty="0" smtClean="0"/>
              <a:t>Vapor Depositions 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5) </a:t>
            </a:r>
            <a:r>
              <a:rPr lang="en-US" sz="3000" dirty="0"/>
              <a:t>VO</a:t>
            </a:r>
            <a:r>
              <a:rPr lang="en-US" sz="3000" baseline="-25000" dirty="0"/>
              <a:t>2 </a:t>
            </a:r>
            <a:r>
              <a:rPr lang="en-US" sz="3000" dirty="0" smtClean="0"/>
              <a:t>Using that same </a:t>
            </a:r>
            <a:r>
              <a:rPr lang="en-US" sz="3000" dirty="0" smtClean="0"/>
              <a:t>method</a:t>
            </a:r>
          </a:p>
          <a:p>
            <a:pPr lvl="1"/>
            <a:r>
              <a:rPr lang="en-US" dirty="0"/>
              <a:t>Electron Beam Evaporation</a:t>
            </a:r>
          </a:p>
          <a:p>
            <a:pPr lvl="1"/>
            <a:r>
              <a:rPr lang="en-US" dirty="0"/>
              <a:t>Furnace annealing to oxidize </a:t>
            </a:r>
            <a:r>
              <a:rPr lang="en-US" dirty="0" smtClean="0"/>
              <a:t> </a:t>
            </a:r>
            <a:endParaRPr lang="en-US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4) </a:t>
            </a:r>
            <a:r>
              <a:rPr lang="en-US" sz="3000" dirty="0" smtClean="0"/>
              <a:t>Au Gold via  </a:t>
            </a:r>
            <a:r>
              <a:rPr lang="en-US" sz="3000" dirty="0"/>
              <a:t>Electron Beam </a:t>
            </a:r>
            <a:endParaRPr lang="en-US" dirty="0" smtClean="0"/>
          </a:p>
          <a:p>
            <a:r>
              <a:rPr lang="en-US" dirty="0" smtClean="0"/>
              <a:t>3) </a:t>
            </a:r>
            <a:r>
              <a:rPr lang="en-US" sz="3000" dirty="0" smtClean="0"/>
              <a:t>VO</a:t>
            </a:r>
            <a:r>
              <a:rPr lang="en-US" sz="3000" baseline="-25000" dirty="0" smtClean="0"/>
              <a:t>2 </a:t>
            </a:r>
          </a:p>
          <a:p>
            <a:pPr lvl="1"/>
            <a:r>
              <a:rPr lang="en-US" dirty="0" smtClean="0"/>
              <a:t>Electron </a:t>
            </a:r>
            <a:r>
              <a:rPr lang="en-US" dirty="0" smtClean="0"/>
              <a:t>Beam Evaporation</a:t>
            </a:r>
          </a:p>
          <a:p>
            <a:pPr lvl="1"/>
            <a:r>
              <a:rPr lang="en-US" dirty="0" smtClean="0"/>
              <a:t>Furnace </a:t>
            </a:r>
            <a:r>
              <a:rPr lang="en-US" dirty="0"/>
              <a:t>annealing to oxidize </a:t>
            </a:r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 smtClean="0"/>
              <a:t>) </a:t>
            </a:r>
            <a:r>
              <a:rPr lang="en-US" sz="3000" dirty="0" smtClean="0"/>
              <a:t>Tungsten added  via Sputtering </a:t>
            </a:r>
          </a:p>
          <a:p>
            <a:r>
              <a:rPr lang="en-US" sz="3000" dirty="0" smtClean="0"/>
              <a:t>1) Starts with a Silica Wafer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2862" y="2396066"/>
            <a:ext cx="2933700" cy="254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</a:rPr>
              <a:t>Anti-Reflective coating VO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862" y="2675466"/>
            <a:ext cx="2933700" cy="254000"/>
          </a:xfrm>
          <a:prstGeom prst="rect">
            <a:avLst/>
          </a:prstGeom>
          <a:solidFill>
            <a:srgbClr val="FFE7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Au film mirror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862" y="2954866"/>
            <a:ext cx="2933700" cy="5207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Phase change spacer VO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862" y="3500966"/>
            <a:ext cx="2933700" cy="660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Tungsten W mirror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>
            <a:endCxn id="4" idx="3"/>
          </p:cNvCxnSpPr>
          <p:nvPr/>
        </p:nvCxnSpPr>
        <p:spPr>
          <a:xfrm flipH="1">
            <a:off x="3146562" y="2523066"/>
            <a:ext cx="73000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146562" y="2810932"/>
            <a:ext cx="730006" cy="884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161082" y="3284926"/>
            <a:ext cx="715486" cy="8764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161084" y="3831026"/>
            <a:ext cx="715484" cy="14140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23" idx="3"/>
          </p:cNvCxnSpPr>
          <p:nvPr/>
        </p:nvCxnSpPr>
        <p:spPr>
          <a:xfrm flipH="1" flipV="1">
            <a:off x="3146562" y="4520916"/>
            <a:ext cx="730006" cy="15369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12862" y="4190716"/>
            <a:ext cx="2933700" cy="66040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Silicon wafer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2862" y="2103682"/>
            <a:ext cx="2933700" cy="254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</a:rPr>
              <a:t>Anti-Reflective coating 2 SiO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146562" y="1549400"/>
            <a:ext cx="730006" cy="6722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52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1000"/>
          </a:xfrm>
        </p:spPr>
        <p:txBody>
          <a:bodyPr>
            <a:normAutofit/>
          </a:bodyPr>
          <a:lstStyle/>
          <a:p>
            <a:r>
              <a:rPr lang="en-US" dirty="0"/>
              <a:t>Characterize the interaction between </a:t>
            </a:r>
            <a:r>
              <a:rPr lang="en-US" dirty="0" err="1" smtClean="0"/>
              <a:t>thermochromic</a:t>
            </a:r>
            <a:r>
              <a:rPr lang="en-US" dirty="0" smtClean="0"/>
              <a:t> and </a:t>
            </a:r>
            <a:r>
              <a:rPr lang="en-US" dirty="0" err="1" smtClean="0"/>
              <a:t>electrochromic</a:t>
            </a:r>
            <a:r>
              <a:rPr lang="en-US" dirty="0" smtClean="0"/>
              <a:t> responses 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Verify model </a:t>
            </a:r>
            <a:r>
              <a:rPr lang="en-US" dirty="0"/>
              <a:t>e</a:t>
            </a:r>
            <a:r>
              <a:rPr lang="en-US" dirty="0" smtClean="0"/>
              <a:t>xperimentally </a:t>
            </a:r>
          </a:p>
          <a:p>
            <a:endParaRPr lang="en-US" dirty="0"/>
          </a:p>
          <a:p>
            <a:r>
              <a:rPr lang="en-US" dirty="0" smtClean="0"/>
              <a:t>Redesigns </a:t>
            </a:r>
            <a:r>
              <a:rPr lang="en-US" dirty="0" smtClean="0"/>
              <a:t>for electrical measurements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121" r="53769" b="4500"/>
          <a:stretch/>
        </p:blipFill>
        <p:spPr>
          <a:xfrm>
            <a:off x="1" y="0"/>
            <a:ext cx="1631042" cy="1771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255" b="33375"/>
          <a:stretch/>
        </p:blipFill>
        <p:spPr>
          <a:xfrm>
            <a:off x="6714946" y="0"/>
            <a:ext cx="2429054" cy="1692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346" t="26000" b="10500"/>
          <a:stretch/>
        </p:blipFill>
        <p:spPr>
          <a:xfrm>
            <a:off x="6840626" y="2692400"/>
            <a:ext cx="2303373" cy="161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0255" t="18000" b="10500"/>
          <a:stretch/>
        </p:blipFill>
        <p:spPr>
          <a:xfrm>
            <a:off x="6714946" y="5041900"/>
            <a:ext cx="2429054" cy="181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5643" t="53750" b="10500"/>
          <a:stretch/>
        </p:blipFill>
        <p:spPr>
          <a:xfrm>
            <a:off x="7340600" y="5041900"/>
            <a:ext cx="1803400" cy="908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0255" b="74500"/>
          <a:stretch/>
        </p:blipFill>
        <p:spPr>
          <a:xfrm>
            <a:off x="1473200" y="0"/>
            <a:ext cx="2429054" cy="647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0255" t="-64000" b="74500"/>
          <a:stretch/>
        </p:blipFill>
        <p:spPr>
          <a:xfrm>
            <a:off x="3902254" y="-1625600"/>
            <a:ext cx="2429054" cy="2273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0255" b="67500"/>
          <a:stretch/>
        </p:blipFill>
        <p:spPr>
          <a:xfrm>
            <a:off x="6331308" y="0"/>
            <a:ext cx="2429054" cy="825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0255" r="15389" b="74500"/>
          <a:stretch/>
        </p:blipFill>
        <p:spPr>
          <a:xfrm>
            <a:off x="7340600" y="4451350"/>
            <a:ext cx="1803400" cy="647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0255" b="74500"/>
          <a:stretch/>
        </p:blipFill>
        <p:spPr>
          <a:xfrm>
            <a:off x="872946" y="2597150"/>
            <a:ext cx="2429054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0255" b="74500"/>
          <a:stretch/>
        </p:blipFill>
        <p:spPr>
          <a:xfrm>
            <a:off x="1025346" y="2749550"/>
            <a:ext cx="2429054" cy="647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0255" b="66750"/>
          <a:stretch/>
        </p:blipFill>
        <p:spPr>
          <a:xfrm>
            <a:off x="1" y="3759200"/>
            <a:ext cx="2429054" cy="8445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0255" t="5500" b="65500"/>
          <a:stretch/>
        </p:blipFill>
        <p:spPr>
          <a:xfrm>
            <a:off x="2336801" y="3867150"/>
            <a:ext cx="2429054" cy="736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45138" t="56500" r="-4883" b="8250"/>
          <a:stretch/>
        </p:blipFill>
        <p:spPr>
          <a:xfrm>
            <a:off x="4715055" y="3759200"/>
            <a:ext cx="2429054" cy="8953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40255" t="18000" b="10500"/>
          <a:stretch/>
        </p:blipFill>
        <p:spPr>
          <a:xfrm>
            <a:off x="4285892" y="5041900"/>
            <a:ext cx="2429054" cy="1816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40255" t="20750" b="10500"/>
          <a:stretch/>
        </p:blipFill>
        <p:spPr>
          <a:xfrm>
            <a:off x="1723846" y="5041900"/>
            <a:ext cx="2429054" cy="17462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0255" t="18250" b="10500"/>
          <a:stretch/>
        </p:blipFill>
        <p:spPr>
          <a:xfrm>
            <a:off x="1" y="5041900"/>
            <a:ext cx="2429054" cy="18097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40255" r="48500" b="10500"/>
          <a:stretch/>
        </p:blipFill>
        <p:spPr>
          <a:xfrm>
            <a:off x="1" y="1860550"/>
            <a:ext cx="457199" cy="22733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40337" r="48500" b="72250"/>
          <a:stretch/>
        </p:blipFill>
        <p:spPr>
          <a:xfrm>
            <a:off x="571500" y="2597150"/>
            <a:ext cx="453846" cy="7048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40337" r="48500" b="72250"/>
          <a:stretch/>
        </p:blipFill>
        <p:spPr>
          <a:xfrm>
            <a:off x="5626100" y="3101975"/>
            <a:ext cx="453846" cy="70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40337" r="48500" b="72250"/>
          <a:stretch/>
        </p:blipFill>
        <p:spPr>
          <a:xfrm>
            <a:off x="6232346" y="2692400"/>
            <a:ext cx="453846" cy="7048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45138" t="56501" r="-4883" b="11750"/>
          <a:stretch/>
        </p:blipFill>
        <p:spPr>
          <a:xfrm>
            <a:off x="3883562" y="2590800"/>
            <a:ext cx="2429054" cy="806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42441" t="26500" r="20075" b="10500"/>
          <a:stretch/>
        </p:blipFill>
        <p:spPr>
          <a:xfrm>
            <a:off x="1562100" y="0"/>
            <a:ext cx="1524000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40255" t="71250" b="10500"/>
          <a:stretch/>
        </p:blipFill>
        <p:spPr>
          <a:xfrm>
            <a:off x="3197046" y="1308100"/>
            <a:ext cx="2429054" cy="4635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40255" t="71250" b="10500"/>
          <a:stretch/>
        </p:blipFill>
        <p:spPr>
          <a:xfrm>
            <a:off x="4411573" y="1228725"/>
            <a:ext cx="2429054" cy="4635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43067" t="39250" b="10500"/>
          <a:stretch/>
        </p:blipFill>
        <p:spPr>
          <a:xfrm>
            <a:off x="3454400" y="5041900"/>
            <a:ext cx="2314754" cy="12763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40255" r="48500" b="10500"/>
          <a:stretch/>
        </p:blipFill>
        <p:spPr>
          <a:xfrm>
            <a:off x="1" y="3517900"/>
            <a:ext cx="457199" cy="22733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54624" r="34131" b="10500"/>
          <a:stretch/>
        </p:blipFill>
        <p:spPr>
          <a:xfrm>
            <a:off x="8674100" y="828675"/>
            <a:ext cx="457199" cy="22733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48689" r="34131" b="10500"/>
          <a:stretch/>
        </p:blipFill>
        <p:spPr>
          <a:xfrm>
            <a:off x="8432800" y="3619500"/>
            <a:ext cx="698499" cy="22733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45138" t="56500" r="-4883" b="12875"/>
          <a:stretch/>
        </p:blipFill>
        <p:spPr>
          <a:xfrm>
            <a:off x="3241854" y="2600325"/>
            <a:ext cx="2429054" cy="7778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l="42441" t="26500" r="20075" b="10500"/>
          <a:stretch/>
        </p:blipFill>
        <p:spPr>
          <a:xfrm>
            <a:off x="7172864" y="508000"/>
            <a:ext cx="1524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9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46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</a:t>
            </a:r>
            <a:r>
              <a:rPr lang="en-US" sz="3600" dirty="0" smtClean="0"/>
              <a:t>/</a:t>
            </a:r>
            <a:r>
              <a:rPr lang="en-US" dirty="0" smtClean="0"/>
              <a:t>                       </a:t>
            </a:r>
            <a:r>
              <a:rPr lang="en-US" sz="3600" dirty="0" smtClean="0">
                <a:solidFill>
                  <a:srgbClr val="FF0000"/>
                </a:solidFill>
              </a:rPr>
              <a:t>Space Grant</a:t>
            </a:r>
          </a:p>
          <a:p>
            <a:r>
              <a:rPr lang="en-US" sz="3600" dirty="0" err="1" smtClean="0">
                <a:latin typeface="Calibri" charset="0"/>
              </a:rPr>
              <a:t>Liping</a:t>
            </a:r>
            <a:r>
              <a:rPr lang="en-US" sz="3600" dirty="0">
                <a:latin typeface="Calibri" charset="0"/>
              </a:rPr>
              <a:t>. Wang </a:t>
            </a:r>
            <a:r>
              <a:rPr lang="en-US" sz="3600" dirty="0" err="1">
                <a:latin typeface="Calibri" charset="0"/>
              </a:rPr>
              <a:t>Ph.D</a:t>
            </a:r>
            <a:r>
              <a:rPr lang="en-US" sz="3600" dirty="0">
                <a:latin typeface="Calibri" charset="0"/>
              </a:rPr>
              <a:t> </a:t>
            </a:r>
            <a:r>
              <a:rPr lang="en-US" sz="3600" dirty="0" smtClean="0">
                <a:latin typeface="Calibri" charset="0"/>
              </a:rPr>
              <a:t>(Mentor)</a:t>
            </a:r>
            <a:endParaRPr lang="en-US" sz="3600" dirty="0" smtClean="0">
              <a:latin typeface="Calibri" charset="0"/>
            </a:endParaRPr>
          </a:p>
          <a:p>
            <a:r>
              <a:rPr lang="en-US" sz="3600" dirty="0" smtClean="0">
                <a:latin typeface="Calibri" charset="0"/>
              </a:rPr>
              <a:t>Sydney Taylor </a:t>
            </a:r>
            <a:endParaRPr lang="en-US" sz="3600" dirty="0" smtClean="0">
              <a:latin typeface="Calibri" charset="0"/>
            </a:endParaRPr>
          </a:p>
          <a:p>
            <a:r>
              <a:rPr lang="en-US" sz="3600" dirty="0" smtClean="0"/>
              <a:t>Desiree </a:t>
            </a:r>
            <a:r>
              <a:rPr lang="en-US" sz="3600" dirty="0" smtClean="0"/>
              <a:t>Crawl</a:t>
            </a:r>
          </a:p>
          <a:p>
            <a:r>
              <a:rPr lang="en-US" sz="3600" dirty="0"/>
              <a:t>Hassan </a:t>
            </a:r>
            <a:r>
              <a:rPr lang="en-US" sz="3600" dirty="0" err="1" smtClean="0"/>
              <a:t>Alshehri</a:t>
            </a:r>
            <a:endParaRPr lang="en-US" sz="3600" dirty="0" smtClean="0"/>
          </a:p>
          <a:p>
            <a:r>
              <a:rPr lang="en-US" sz="3600" dirty="0"/>
              <a:t>My </a:t>
            </a:r>
            <a:r>
              <a:rPr lang="en-US" sz="3600" dirty="0" smtClean="0"/>
              <a:t>Audience for </a:t>
            </a:r>
            <a:r>
              <a:rPr lang="en-US" sz="3600" dirty="0" smtClean="0"/>
              <a:t>listening</a:t>
            </a:r>
            <a:endParaRPr lang="en-US" sz="3600" dirty="0" smtClean="0"/>
          </a:p>
          <a:p>
            <a:pPr marL="0" indent="0">
              <a:buNone/>
            </a:pPr>
            <a:r>
              <a:rPr lang="en-US" sz="3000" dirty="0" smtClean="0"/>
              <a:t>References</a:t>
            </a:r>
            <a:endParaRPr lang="en-US" sz="3600" dirty="0" smtClean="0"/>
          </a:p>
          <a:p>
            <a:pPr marL="0" indent="0">
              <a:buNone/>
            </a:pPr>
            <a:r>
              <a:rPr lang="en-US" sz="1600" dirty="0"/>
              <a:t>Taylor, Sydney, and </a:t>
            </a:r>
            <a:r>
              <a:rPr lang="en-US" sz="1600" dirty="0" err="1"/>
              <a:t>Liping</a:t>
            </a:r>
            <a:r>
              <a:rPr lang="en-US" sz="1600" dirty="0"/>
              <a:t> Wang. “Vanadium Dioxide-Based Variable Reflectivity Radiation Coatings for Optical Propulsion Applications.” </a:t>
            </a:r>
            <a:r>
              <a:rPr lang="en-US" sz="1600" i="1" dirty="0"/>
              <a:t>International </a:t>
            </a:r>
            <a:r>
              <a:rPr lang="en-US" sz="1600" i="1" dirty="0" err="1"/>
              <a:t>Astronautical</a:t>
            </a:r>
            <a:r>
              <a:rPr lang="en-US" sz="1600" i="1" dirty="0"/>
              <a:t> Congress</a:t>
            </a:r>
            <a:r>
              <a:rPr lang="en-US" sz="1600" dirty="0"/>
              <a:t>, vol. 67, Sept. 2016.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63" y="1671260"/>
            <a:ext cx="1237345" cy="516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219" y="1671261"/>
            <a:ext cx="1797530" cy="496118"/>
          </a:xfrm>
          <a:prstGeom prst="rect">
            <a:avLst/>
          </a:prstGeom>
        </p:spPr>
      </p:pic>
      <p:pic>
        <p:nvPicPr>
          <p:cNvPr id="9" name="Picture 8" descr="footer space grant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t="7756"/>
          <a:stretch/>
        </p:blipFill>
        <p:spPr>
          <a:xfrm>
            <a:off x="33776" y="6032659"/>
            <a:ext cx="9110224" cy="8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5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258</TotalTime>
  <Words>346</Words>
  <Application>Microsoft Macintosh PowerPoint</Application>
  <PresentationFormat>On-screen Show (4:3)</PresentationFormat>
  <Paragraphs>108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Black</vt:lpstr>
      <vt:lpstr>Variable Reflectivity Coatings for Optical Propulsion Applications  </vt:lpstr>
      <vt:lpstr>Solar Sailing</vt:lpstr>
      <vt:lpstr>Utilizing pressure  difference</vt:lpstr>
      <vt:lpstr>Radiation Pressure Equation </vt:lpstr>
      <vt:lpstr>Results</vt:lpstr>
      <vt:lpstr>Results</vt:lpstr>
      <vt:lpstr>Fabrication </vt:lpstr>
      <vt:lpstr>Future plans</vt:lpstr>
      <vt:lpstr>Acknowledgments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 Vlastos</dc:creator>
  <cp:lastModifiedBy>Niko Vlastos</cp:lastModifiedBy>
  <cp:revision>15</cp:revision>
  <dcterms:created xsi:type="dcterms:W3CDTF">2018-03-30T23:11:06Z</dcterms:created>
  <dcterms:modified xsi:type="dcterms:W3CDTF">2018-03-31T03:54:43Z</dcterms:modified>
</cp:coreProperties>
</file>